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3" r:id="rId4"/>
    <p:sldId id="264" r:id="rId5"/>
    <p:sldId id="260" r:id="rId6"/>
    <p:sldId id="261" r:id="rId7"/>
    <p:sldId id="265" r:id="rId8"/>
    <p:sldId id="266" r:id="rId9"/>
    <p:sldId id="267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10ED7-59A1-4E9F-8162-80935C9A9D27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A3D1E-7718-4A65-AB75-FE1751357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5400" dirty="0" err="1" smtClean="0"/>
              <a:t>Review:labeled</a:t>
            </a:r>
            <a:r>
              <a:rPr lang="en-US" sz="5400" dirty="0" smtClean="0"/>
              <a:t> part   Write the name of each of the circle</a:t>
            </a:r>
            <a:endParaRPr lang="en-US" sz="5000" dirty="0">
              <a:solidFill>
                <a:schemeClr val="tx2"/>
              </a:solidFill>
            </a:endParaRPr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2514600" y="1676400"/>
            <a:ext cx="3886200" cy="38862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4419600" y="3581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352800" y="1981200"/>
            <a:ext cx="3048000" cy="12954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876800" y="2057400"/>
            <a:ext cx="2895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dirty="0" smtClean="0">
                <a:solidFill>
                  <a:schemeClr val="hlink"/>
                </a:solidFill>
              </a:rPr>
              <a:t>E.</a:t>
            </a:r>
            <a:endParaRPr lang="en-US" sz="4500" dirty="0">
              <a:solidFill>
                <a:schemeClr val="hlink"/>
              </a:solidFill>
            </a:endParaRP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2514600" y="3657600"/>
            <a:ext cx="3886200" cy="0"/>
          </a:xfrm>
          <a:prstGeom prst="line">
            <a:avLst/>
          </a:prstGeom>
          <a:noFill/>
          <a:ln w="76200">
            <a:solidFill>
              <a:srgbClr val="FF33CC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743200" y="2895600"/>
            <a:ext cx="2438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dirty="0" smtClean="0">
                <a:solidFill>
                  <a:srgbClr val="FF33CC"/>
                </a:solidFill>
              </a:rPr>
              <a:t>B.</a:t>
            </a:r>
            <a:endParaRPr lang="en-US" sz="4500" dirty="0">
              <a:solidFill>
                <a:srgbClr val="FF33CC"/>
              </a:solidFill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4495800" y="3657600"/>
            <a:ext cx="1143000" cy="1524000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419600" y="4267200"/>
            <a:ext cx="15240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dirty="0" smtClean="0">
                <a:solidFill>
                  <a:srgbClr val="66FF33"/>
                </a:solidFill>
              </a:rPr>
              <a:t>C.</a:t>
            </a:r>
            <a:endParaRPr lang="en-US" sz="4500" dirty="0">
              <a:solidFill>
                <a:srgbClr val="66FF33"/>
              </a:solidFill>
            </a:endParaRPr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5334000" y="1905000"/>
            <a:ext cx="1676400" cy="3962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905000" y="2286000"/>
            <a:ext cx="838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dirty="0" smtClean="0">
                <a:solidFill>
                  <a:srgbClr val="FF0000"/>
                </a:solidFill>
              </a:rPr>
              <a:t>A.</a:t>
            </a:r>
            <a:endParaRPr lang="en-US" sz="4500" dirty="0">
              <a:solidFill>
                <a:srgbClr val="FF0000"/>
              </a:solidFill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705600" y="2590800"/>
            <a:ext cx="2057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dirty="0" smtClean="0">
                <a:solidFill>
                  <a:srgbClr val="FFFF00"/>
                </a:solidFill>
              </a:rPr>
              <a:t>D.</a:t>
            </a:r>
            <a:endParaRPr lang="en-US" sz="4500" dirty="0">
              <a:solidFill>
                <a:srgbClr val="FFFF00"/>
              </a:solidFill>
            </a:endParaRP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2514600" y="1905000"/>
            <a:ext cx="0" cy="3810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00" grpId="0" autoUpdateAnimBg="0"/>
      <p:bldP spid="8201" grpId="0" animBg="1"/>
      <p:bldP spid="8202" grpId="0" autoUpdateAnimBg="0"/>
      <p:bldP spid="8204" grpId="0" animBg="1"/>
      <p:bldP spid="8205" grpId="0" autoUpdateAnimBg="0"/>
      <p:bldP spid="8206" grpId="0" animBg="1"/>
      <p:bldP spid="8207" grpId="0" autoUpdateAnimBg="0"/>
      <p:bldP spid="8208" grpId="0" autoUpdateAnimBg="0"/>
      <p:bldP spid="820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 </a:t>
            </a:r>
            <a:br>
              <a:rPr lang="en-US" dirty="0"/>
            </a:br>
            <a:r>
              <a:rPr lang="en-US" dirty="0" smtClean="0"/>
              <a:t>If </a:t>
            </a:r>
            <a:r>
              <a:rPr lang="en-US" dirty="0"/>
              <a:t>the diameter of a circle doubles, then the circumference </a:t>
            </a:r>
            <a:r>
              <a:rPr lang="en-US" dirty="0" smtClean="0"/>
              <a:t>________.</a:t>
            </a:r>
            <a:br>
              <a:rPr lang="en-US" dirty="0" smtClean="0"/>
            </a:br>
            <a:r>
              <a:rPr lang="en-US" dirty="0" smtClean="0"/>
              <a:t>Give </a:t>
            </a:r>
            <a:r>
              <a:rPr lang="en-US" dirty="0"/>
              <a:t>an example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Diameter or Circle 1:		Circumference of Circle 1:</a:t>
            </a:r>
            <a:br>
              <a:rPr lang="en-US" sz="2400" dirty="0"/>
            </a:br>
            <a:r>
              <a:rPr lang="en-US" sz="2400" dirty="0"/>
              <a:t>Diameter of Circle 2:		Circumference of Circle 2: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5000">
                <a:solidFill>
                  <a:schemeClr val="tx2"/>
                </a:solidFill>
              </a:rPr>
              <a:t>Parts of a Circle</a:t>
            </a:r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2514600" y="1676400"/>
            <a:ext cx="3886200" cy="38862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4419600" y="3581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286000" y="5638800"/>
            <a:ext cx="5105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/>
              <a:t>Segments &amp; Lines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352800" y="1981200"/>
            <a:ext cx="3048000" cy="12954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876800" y="2057400"/>
            <a:ext cx="2895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solidFill>
                  <a:schemeClr val="hlink"/>
                </a:solidFill>
              </a:rPr>
              <a:t>chord</a:t>
            </a: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2514600" y="3657600"/>
            <a:ext cx="3886200" cy="0"/>
          </a:xfrm>
          <a:prstGeom prst="line">
            <a:avLst/>
          </a:prstGeom>
          <a:noFill/>
          <a:ln w="76200">
            <a:solidFill>
              <a:srgbClr val="FF33CC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743200" y="2895600"/>
            <a:ext cx="2438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solidFill>
                  <a:srgbClr val="FF33CC"/>
                </a:solidFill>
              </a:rPr>
              <a:t>diameter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4495800" y="3657600"/>
            <a:ext cx="1143000" cy="1524000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657600" y="4267200"/>
            <a:ext cx="22860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solidFill>
                  <a:srgbClr val="66FF33"/>
                </a:solidFill>
              </a:rPr>
              <a:t>radius</a:t>
            </a:r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5334000" y="1905000"/>
            <a:ext cx="1676400" cy="3962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09600" y="2286000"/>
            <a:ext cx="2133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solidFill>
                  <a:srgbClr val="FF0000"/>
                </a:solidFill>
              </a:rPr>
              <a:t>tangent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705600" y="2590800"/>
            <a:ext cx="2057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solidFill>
                  <a:srgbClr val="FFFF00"/>
                </a:solidFill>
              </a:rPr>
              <a:t>secant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2514600" y="1905000"/>
            <a:ext cx="0" cy="3810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00" grpId="0" autoUpdateAnimBg="0"/>
      <p:bldP spid="8201" grpId="0" animBg="1"/>
      <p:bldP spid="8202" grpId="0" autoUpdateAnimBg="0"/>
      <p:bldP spid="8204" grpId="0" animBg="1"/>
      <p:bldP spid="8205" grpId="0" autoUpdateAnimBg="0"/>
      <p:bldP spid="8206" grpId="0" animBg="1"/>
      <p:bldP spid="8207" grpId="0" autoUpdateAnimBg="0"/>
      <p:bldP spid="8208" grpId="0" autoUpdateAnimBg="0"/>
      <p:bldP spid="82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8229" t="39245" r="22526" b="22345"/>
          <a:stretch>
            <a:fillRect/>
          </a:stretch>
        </p:blipFill>
        <p:spPr bwMode="auto">
          <a:xfrm>
            <a:off x="838200" y="2209800"/>
            <a:ext cx="6934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1875" t="44088" r="23125" b="18236"/>
          <a:stretch>
            <a:fillRect/>
          </a:stretch>
        </p:blipFill>
        <p:spPr bwMode="auto">
          <a:xfrm>
            <a:off x="1143000" y="2819400"/>
            <a:ext cx="6705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Theorem:  All radii of a circle are congruent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5121" t="61342" r="31416" b="16667"/>
          <a:stretch>
            <a:fillRect/>
          </a:stretch>
        </p:blipFill>
        <p:spPr bwMode="auto">
          <a:xfrm>
            <a:off x="4648200" y="4407877"/>
            <a:ext cx="3352800" cy="245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4191000"/>
            <a:ext cx="60084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diameters of Circle A, Circle B, and Circle C are  10 inches, </a:t>
            </a:r>
          </a:p>
          <a:p>
            <a:r>
              <a:rPr lang="en-US" dirty="0" smtClean="0"/>
              <a:t>20 inches, and 14 inches</a:t>
            </a:r>
            <a:r>
              <a:rPr lang="en-US" smtClean="0"/>
              <a:t>, </a:t>
            </a:r>
            <a:r>
              <a:rPr lang="en-US" smtClean="0"/>
              <a:t>respectively</a:t>
            </a:r>
            <a:r>
              <a:rPr lang="en-US" dirty="0" smtClean="0"/>
              <a:t>.</a:t>
            </a:r>
          </a:p>
          <a:p>
            <a:pPr>
              <a:buFont typeface="Wingdings"/>
              <a:buChar char="s"/>
            </a:pPr>
            <a:r>
              <a:rPr lang="en-US" dirty="0" smtClean="0">
                <a:sym typeface="Wingdings"/>
              </a:rPr>
              <a:t>Find XB</a:t>
            </a:r>
          </a:p>
          <a:p>
            <a:pPr>
              <a:buFont typeface="Wingdings"/>
              <a:buChar char="s"/>
            </a:pPr>
            <a:endParaRPr lang="en-US" dirty="0">
              <a:sym typeface="Wingdings"/>
            </a:endParaRPr>
          </a:p>
          <a:p>
            <a:pPr>
              <a:buFont typeface="Wingdings"/>
              <a:buChar char="s"/>
            </a:pPr>
            <a:r>
              <a:rPr lang="en-US" dirty="0" smtClean="0">
                <a:sym typeface="Wingdings"/>
              </a:rPr>
              <a:t>Find 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1250" t="46493" r="20625" b="17435"/>
          <a:stretch>
            <a:fillRect/>
          </a:stretch>
        </p:blipFill>
        <p:spPr bwMode="auto">
          <a:xfrm>
            <a:off x="-533400" y="1828800"/>
            <a:ext cx="1039368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Documents and Settings\Angela\Local Settings\Temporary Internet Files\Content.IE5\2CET922M\MC90015395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4990447" cy="3739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40080" r="21250" b="28657"/>
          <a:stretch>
            <a:fillRect/>
          </a:stretch>
        </p:blipFill>
        <p:spPr bwMode="auto">
          <a:xfrm>
            <a:off x="1143000" y="2971800"/>
            <a:ext cx="678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70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Theorem:  All radii of a circle are congruent</vt:lpstr>
      <vt:lpstr>Slide 6</vt:lpstr>
      <vt:lpstr>Slide 7</vt:lpstr>
      <vt:lpstr>Slide 8</vt:lpstr>
      <vt:lpstr>Slide 9</vt:lpstr>
      <vt:lpstr>  If the diameter of a circle doubles, then the circumference ________. Give an example:  Diameter or Circle 1:  Circumference of Circle 1: Diameter of Circle 2:  Circumference of Circle 2: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</dc:creator>
  <cp:lastModifiedBy>BeasoA</cp:lastModifiedBy>
  <cp:revision>16</cp:revision>
  <dcterms:created xsi:type="dcterms:W3CDTF">2011-01-25T03:59:10Z</dcterms:created>
  <dcterms:modified xsi:type="dcterms:W3CDTF">2011-01-25T17:50:38Z</dcterms:modified>
</cp:coreProperties>
</file>